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300" r:id="rId4"/>
    <p:sldId id="301" r:id="rId5"/>
    <p:sldId id="302" r:id="rId6"/>
    <p:sldId id="303" r:id="rId7"/>
    <p:sldId id="304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BC"/>
    <a:srgbClr val="CFCB91"/>
    <a:srgbClr val="E2DFC4"/>
    <a:srgbClr val="005A9E"/>
    <a:srgbClr val="00467A"/>
    <a:srgbClr val="00823B"/>
    <a:srgbClr val="CEC99A"/>
    <a:srgbClr val="D2CE9A"/>
    <a:srgbClr val="CFCA9D"/>
    <a:srgbClr val="BAB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468CA-2128-44C2-9C9F-EDA211629293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334A5-6DFB-4355-8EF5-568539150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7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7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6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5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08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0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334A5-6DFB-4355-8EF5-568539150B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1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259" y="363070"/>
            <a:ext cx="10701084" cy="2366683"/>
          </a:xfrm>
        </p:spPr>
        <p:txBody>
          <a:bodyPr>
            <a:noAutofit/>
          </a:bodyPr>
          <a:lstStyle/>
          <a:p>
            <a:pPr lvl="0" algn="ctr"/>
            <a:br>
              <a:rPr lang="en-US" sz="35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br>
              <a:rPr lang="en-US" sz="35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br>
              <a:rPr lang="en-US" sz="35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35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Evolution of European Democracy: Lessons for Pakistan</a:t>
            </a:r>
            <a:br>
              <a:rPr lang="en-US" sz="30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30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845858"/>
            <a:ext cx="8915399" cy="2286001"/>
          </a:xfrm>
        </p:spPr>
        <p:txBody>
          <a:bodyPr>
            <a:normAutofit fontScale="92500" lnSpcReduction="10000"/>
          </a:bodyPr>
          <a:lstStyle/>
          <a:p>
            <a:pPr lvl="0" algn="ctr">
              <a:buSzPts val="2800"/>
            </a:pP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Prof. Dr. Muhammad </a:t>
            </a:r>
            <a:r>
              <a:rPr lang="en-US" sz="25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Riaz</a:t>
            </a: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Shad</a:t>
            </a:r>
          </a:p>
          <a:p>
            <a:pPr lvl="0" algn="ctr">
              <a:buSzPts val="2800"/>
            </a:pP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Jean Monnet Chair</a:t>
            </a:r>
          </a:p>
          <a:p>
            <a:pPr lvl="0" algn="ctr">
              <a:buSzPts val="2800"/>
            </a:pPr>
            <a:r>
              <a:rPr lang="en-US" sz="25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HoD</a:t>
            </a: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International Relations</a:t>
            </a:r>
          </a:p>
          <a:p>
            <a:pPr lvl="0" algn="ctr">
              <a:buSzPts val="2800"/>
            </a:pP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University of Modern Languages (NUML)</a:t>
            </a:r>
          </a:p>
          <a:p>
            <a:pPr lvl="0" algn="ctr">
              <a:buSzPts val="2800"/>
            </a:pPr>
            <a:r>
              <a:rPr lang="en-US" sz="2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Islamabad</a:t>
            </a:r>
          </a:p>
          <a:p>
            <a:endParaRPr lang="en-US" dirty="0"/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067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30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30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Issues with Democracy in Pakistan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Disruptive democratic process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Lack of internal democracy in political parties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Marginalized middle class &amp; fragile civil society 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Population not aware about their constitutional rights and duties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Democratic Associations—</a:t>
            </a:r>
            <a:r>
              <a:rPr lang="en-US" sz="2400" b="1" dirty="0" err="1">
                <a:solidFill>
                  <a:schemeClr val="tx1"/>
                </a:solidFill>
                <a:latin typeface="Georgia" panose="02040502050405020303" pitchFamily="18" charset="0"/>
              </a:rPr>
              <a:t>labour</a:t>
            </a: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, student, peasant bodies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Free and fair elections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Rule of law</a:t>
            </a: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Chronic civil-military imbalance</a:t>
            </a:r>
          </a:p>
          <a:p>
            <a:pPr algn="just"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41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Performance &amp; Legitimacy of Democracy in Pakistan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Not meant for people; power politics; fight over re-distribution of power and resources.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Weak/extractive institutions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Majority of population lives in poverty, illiteracy and lawlessness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Poor social services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Patronage rather than representation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Electoral rather liberal democracy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The three Ps of inequality: Power, People, and Policy,”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011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What is Liberal Democracy?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Four concepts/principles associated democracy:</a:t>
            </a: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en-US" sz="2400" b="1" dirty="0">
              <a:solidFill>
                <a:srgbClr val="006BBC"/>
              </a:solidFill>
              <a:latin typeface="Georgia" panose="02040502050405020303" pitchFamily="18" charset="0"/>
            </a:endParaRP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6BBC"/>
                </a:solidFill>
                <a:latin typeface="Georgia" panose="02040502050405020303" pitchFamily="18" charset="0"/>
              </a:rPr>
              <a:t>Republican </a:t>
            </a:r>
            <a:r>
              <a:rPr lang="en-US" sz="2200" b="1" dirty="0">
                <a:solidFill>
                  <a:srgbClr val="006BBC"/>
                </a:solidFill>
                <a:latin typeface="Georgia" panose="02040502050405020303" pitchFamily="18" charset="0"/>
              </a:rPr>
              <a:t>Principle</a:t>
            </a: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—popular sovereignty; people as source of   legitimacy</a:t>
            </a: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en-US" sz="2200" b="1" dirty="0">
              <a:solidFill>
                <a:srgbClr val="006BBC"/>
              </a:solidFill>
              <a:latin typeface="Georgia" panose="02040502050405020303" pitchFamily="18" charset="0"/>
            </a:endParaRP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006BBC"/>
                </a:solidFill>
                <a:latin typeface="Georgia" panose="02040502050405020303" pitchFamily="18" charset="0"/>
              </a:rPr>
              <a:t>Democratic principle</a:t>
            </a: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—equal and inclusive citizenship; majoritarianism</a:t>
            </a: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en-US" sz="2200" b="1" dirty="0">
              <a:solidFill>
                <a:srgbClr val="006BBC"/>
              </a:solidFill>
              <a:latin typeface="Georgia" panose="02040502050405020303" pitchFamily="18" charset="0"/>
            </a:endParaRPr>
          </a:p>
          <a:p>
            <a:pPr marL="6858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006BBC"/>
                </a:solidFill>
                <a:latin typeface="Georgia" panose="02040502050405020303" pitchFamily="18" charset="0"/>
              </a:rPr>
              <a:t>Constitutionalism</a:t>
            </a: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—enduring structure of formal institutional power—Horizontal structure (separation of powers - checks &amp; balances); Vertical structure (Federalism - national &amp; regional competences)</a:t>
            </a:r>
          </a:p>
          <a:p>
            <a:pPr marL="342900">
              <a:lnSpc>
                <a:spcPct val="110000"/>
              </a:lnSpc>
            </a:pPr>
            <a:endParaRPr lang="en-US" sz="22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0" indent="-11430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sz="22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3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What is Liberal Democracy?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Liberalism—constitutional rights and liberties for citizens.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Liberty of ancients            vs.                        liberty of moderns</a:t>
            </a:r>
          </a:p>
          <a:p>
            <a:pPr marL="342900"/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</a:t>
            </a:r>
          </a:p>
          <a:p>
            <a:pPr marL="342900"/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direct participation in                                               selection of representatives                 </a:t>
            </a:r>
          </a:p>
          <a:p>
            <a:pPr marL="342900"/>
            <a:r>
              <a:rPr lang="en-US" b="1" dirty="0">
                <a:solidFill>
                  <a:schemeClr val="tx1"/>
                </a:solidFill>
                <a:latin typeface="Georgia" panose="02040502050405020303" pitchFamily="18" charset="0"/>
              </a:rPr>
              <a:t>   self-government                   						through free &amp; fair elections							</a:t>
            </a: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Peaceful enjoyment of individual independence in large sphere of non-political life—economic, social, cultural and religious—that people want to conduct on their own.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Recognizing and protecting certain unalienable rights of people by a state/government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n-US" sz="22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514725" y="2586038"/>
            <a:ext cx="14288" cy="48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229725" y="2586038"/>
            <a:ext cx="14288" cy="48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1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What is Liberal Democracy?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/>
            <a:r>
              <a:rPr lang="en-US" sz="2200" b="1" u="sng" dirty="0">
                <a:solidFill>
                  <a:schemeClr val="tx1"/>
                </a:solidFill>
                <a:latin typeface="Georgia" panose="02040502050405020303" pitchFamily="18" charset="0"/>
              </a:rPr>
              <a:t>Liberal Democracy</a:t>
            </a: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</a:t>
            </a:r>
          </a:p>
          <a:p>
            <a:pPr marL="342900"/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</a:p>
          <a:p>
            <a:pPr marL="342900">
              <a:lnSpc>
                <a:spcPct val="150000"/>
              </a:lnSpc>
            </a:pPr>
            <a:r>
              <a:rPr lang="en-US" sz="2200" b="1" dirty="0">
                <a:solidFill>
                  <a:schemeClr val="tx1"/>
                </a:solidFill>
                <a:latin typeface="Georgia" panose="02040502050405020303" pitchFamily="18" charset="0"/>
              </a:rPr>
              <a:t>Political order that rests on republican principle, takes constitutional form, and incorporates civic egalitarianism and majoritarian principle of democracy.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9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0013"/>
            <a:ext cx="10381129" cy="685800"/>
          </a:xfrm>
        </p:spPr>
        <p:txBody>
          <a:bodyPr>
            <a:noAutofit/>
          </a:bodyPr>
          <a:lstStyle/>
          <a:p>
            <a:pPr lvl="0" algn="ctr"/>
            <a:b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</a:br>
            <a:r>
              <a:rPr lang="en-US" sz="2800" b="1" dirty="0">
                <a:solidFill>
                  <a:srgbClr val="0000CC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 Lessons from Europe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1102660"/>
            <a:ext cx="10229850" cy="564104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People centric policies and institutions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Respect for majoritarian rule; inclusive rights and opportunities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Constitutional conduct rather than power politics; strong democratic institutions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Conducive environment for individual rights and opportunities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490" y="206620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266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C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56108"/>
            <a:ext cx="9443130" cy="762372"/>
          </a:xfrm>
        </p:spPr>
        <p:txBody>
          <a:bodyPr>
            <a:noAutofit/>
          </a:bodyPr>
          <a:lstStyle/>
          <a:p>
            <a:pPr lvl="0" algn="ctr"/>
            <a:endParaRPr lang="en-US" sz="3000" dirty="0">
              <a:solidFill>
                <a:srgbClr val="0000CC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9371" y="1059544"/>
            <a:ext cx="9492343" cy="5660570"/>
          </a:xfrm>
        </p:spPr>
        <p:txBody>
          <a:bodyPr>
            <a:noAutofit/>
          </a:bodyPr>
          <a:lstStyle/>
          <a:p>
            <a:pPr marL="152400" lvl="0">
              <a:spcBef>
                <a:spcPts val="480"/>
              </a:spcBef>
              <a:buClr>
                <a:schemeClr val="bg1"/>
              </a:buClr>
              <a:buSzPts val="2400"/>
            </a:pPr>
            <a:endParaRPr lang="en-US" sz="2400" b="1" u="sng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>
              <a:spcBef>
                <a:spcPts val="480"/>
              </a:spcBef>
              <a:buClr>
                <a:schemeClr val="dk1"/>
              </a:buClr>
              <a:buSzPts val="2400"/>
            </a:pPr>
            <a:endParaRPr lang="en-US" sz="28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ctr">
              <a:spcBef>
                <a:spcPts val="480"/>
              </a:spcBef>
              <a:buClr>
                <a:schemeClr val="dk1"/>
              </a:buClr>
              <a:buSzPts val="2400"/>
            </a:pPr>
            <a:endParaRPr lang="en-US" sz="28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ctr">
              <a:spcBef>
                <a:spcPts val="480"/>
              </a:spcBef>
              <a:buClr>
                <a:schemeClr val="dk1"/>
              </a:buClr>
              <a:buSzPts val="2400"/>
            </a:pPr>
            <a:endParaRPr lang="en-US" sz="28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ctr">
              <a:spcBef>
                <a:spcPts val="480"/>
              </a:spcBef>
              <a:buClr>
                <a:schemeClr val="dk1"/>
              </a:buClr>
              <a:buSzPts val="2400"/>
            </a:pPr>
            <a:r>
              <a:rPr lang="en-US" sz="4400" b="1" dirty="0">
                <a:solidFill>
                  <a:srgbClr val="0070C0"/>
                </a:solidFill>
                <a:latin typeface="Rockwell Extra Bold" panose="02060903040505020403" pitchFamily="18" charset="0"/>
                <a:ea typeface="Times New Roman"/>
                <a:cs typeface="Times New Roman"/>
                <a:sym typeface="Times New Roman"/>
              </a:rPr>
              <a:t>Thank You</a:t>
            </a:r>
            <a:endParaRPr lang="en-US" sz="4400" b="1" dirty="0">
              <a:solidFill>
                <a:schemeClr val="tx1"/>
              </a:solidFill>
              <a:latin typeface="Rockwell Extra Bold" panose="02060903040505020403" pitchFamily="18" charset="0"/>
              <a:ea typeface="Times New Roman"/>
              <a:cs typeface="Times New Roman"/>
              <a:sym typeface="Times New Roman"/>
            </a:endParaRPr>
          </a:p>
          <a:p>
            <a:pPr marL="495300" lvl="0" indent="-342900">
              <a:lnSpc>
                <a:spcPct val="150000"/>
              </a:lnSpc>
              <a:spcBef>
                <a:spcPts val="480"/>
              </a:spcBef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bg2">
                  <a:lumMod val="1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ctr">
              <a:spcBef>
                <a:spcPts val="480"/>
              </a:spcBef>
              <a:buClr>
                <a:schemeClr val="dk1"/>
              </a:buClr>
              <a:buSzPts val="2400"/>
            </a:pPr>
            <a:endParaRPr lang="en-US" sz="2800" b="1" dirty="0">
              <a:solidFill>
                <a:schemeClr val="bg2">
                  <a:lumMod val="1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Google Shape;24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9343" y="156108"/>
            <a:ext cx="859809" cy="76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7302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1988</TotalTime>
  <Words>254</Words>
  <Application>Microsoft Office PowerPoint</Application>
  <PresentationFormat>Widescreen</PresentationFormat>
  <Paragraphs>74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Wisp</vt:lpstr>
      <vt:lpstr>   Evolution of European Democracy: Lessons for Pakistan   </vt:lpstr>
      <vt:lpstr>   Issues with Democracy in Pakistan</vt:lpstr>
      <vt:lpstr>   Performance &amp; Legitimacy of Democracy in Pakistan</vt:lpstr>
      <vt:lpstr>   What is Liberal Democracy?</vt:lpstr>
      <vt:lpstr>   What is Liberal Democracy?</vt:lpstr>
      <vt:lpstr>   What is Liberal Democracy?</vt:lpstr>
      <vt:lpstr>   Lessons from Europe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 Monnet Chair In The European Union as an Actor in South Asia</dc:title>
  <dc:creator>pc</dc:creator>
  <cp:lastModifiedBy>Ayan Awan</cp:lastModifiedBy>
  <cp:revision>149</cp:revision>
  <dcterms:created xsi:type="dcterms:W3CDTF">2021-10-16T15:43:28Z</dcterms:created>
  <dcterms:modified xsi:type="dcterms:W3CDTF">2023-12-16T13:52:08Z</dcterms:modified>
</cp:coreProperties>
</file>